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401" r:id="rId3"/>
    <p:sldId id="410" r:id="rId4"/>
    <p:sldId id="413" r:id="rId5"/>
    <p:sldId id="419" r:id="rId6"/>
    <p:sldId id="421" r:id="rId7"/>
    <p:sldId id="459" r:id="rId8"/>
    <p:sldId id="422" r:id="rId9"/>
    <p:sldId id="423" r:id="rId10"/>
    <p:sldId id="409" r:id="rId11"/>
    <p:sldId id="416" r:id="rId12"/>
    <p:sldId id="450" r:id="rId13"/>
    <p:sldId id="449" r:id="rId14"/>
    <p:sldId id="448" r:id="rId15"/>
    <p:sldId id="451" r:id="rId16"/>
    <p:sldId id="429" r:id="rId17"/>
    <p:sldId id="464" r:id="rId18"/>
    <p:sldId id="430" r:id="rId19"/>
    <p:sldId id="453" r:id="rId20"/>
    <p:sldId id="452" r:id="rId21"/>
    <p:sldId id="432" r:id="rId22"/>
    <p:sldId id="433" r:id="rId23"/>
    <p:sldId id="434" r:id="rId24"/>
    <p:sldId id="428" r:id="rId25"/>
    <p:sldId id="438" r:id="rId26"/>
    <p:sldId id="439" r:id="rId27"/>
    <p:sldId id="441" r:id="rId28"/>
    <p:sldId id="454" r:id="rId29"/>
    <p:sldId id="456" r:id="rId30"/>
    <p:sldId id="467" r:id="rId31"/>
    <p:sldId id="461" r:id="rId32"/>
    <p:sldId id="319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855D9-2AB5-4D2A-AE10-42CF2A90A191}" type="datetimeFigureOut">
              <a:rPr lang="en-NZ" smtClean="0"/>
              <a:t>5/02/2025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4658D-DE38-47E6-85BC-B44F316F60D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474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58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54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0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62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72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56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6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1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23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8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915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45442-923D-48AA-B2E0-97613EB675E9}" type="datetimeFigureOut">
              <a:rPr lang="es-CO" smtClean="0"/>
              <a:t>5/02/2025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BE05-772F-47BB-B080-CBEF25F56EA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81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ortegar@unal.edu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eurostemcell.org/lung-stem-cells-health-repair-and-disease&#209;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hyperlink" Target="https://www.10xgenomics.com/blog/single-cell-rna-seq-an-introductory-overview-and-tools-for-getting-start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vemotif.com/blog-atac-seq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ortegar@unal.edu.c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6217920"/>
            <a:ext cx="12192000" cy="64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5510" y="1581373"/>
            <a:ext cx="5597262" cy="1691921"/>
          </a:xfrm>
        </p:spPr>
        <p:txBody>
          <a:bodyPr>
            <a:noAutofit/>
          </a:bodyPr>
          <a:lstStyle/>
          <a:p>
            <a:pPr algn="l"/>
            <a:r>
              <a:rPr lang="es-ES" sz="4000" dirty="0"/>
              <a:t>Estudio de las ciencias “</a:t>
            </a:r>
            <a:r>
              <a:rPr lang="es-ES" sz="4000" dirty="0" err="1"/>
              <a:t>ómicas</a:t>
            </a:r>
            <a:r>
              <a:rPr lang="es-ES" sz="4000" dirty="0"/>
              <a:t>” en células únicas – de la básica a la clínica</a:t>
            </a:r>
            <a:endParaRPr lang="es-CO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5510" y="346218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Oscar Ortega-Recalde, MD, PhD.		</a:t>
            </a:r>
          </a:p>
          <a:p>
            <a:pPr algn="l"/>
            <a:r>
              <a:rPr lang="es-ES" dirty="0"/>
              <a:t>Universidad Nacional de Colombia</a:t>
            </a:r>
            <a:endParaRPr lang="es-CO" dirty="0"/>
          </a:p>
          <a:p>
            <a:pPr algn="l"/>
            <a:r>
              <a:rPr lang="es-ES" dirty="0"/>
              <a:t>2024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6303981"/>
            <a:ext cx="12192000" cy="554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071" y="4856118"/>
            <a:ext cx="1236361" cy="12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547AF-BF33-531C-CBD6-F956BED378EB}"/>
              </a:ext>
            </a:extLst>
          </p:cNvPr>
          <p:cNvSpPr txBox="1"/>
          <p:nvPr/>
        </p:nvSpPr>
        <p:spPr>
          <a:xfrm>
            <a:off x="835510" y="5836336"/>
            <a:ext cx="2317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hlinkClick r:id="rId3"/>
              </a:rPr>
              <a:t>oortegar@unal.edu.co</a:t>
            </a:r>
            <a:endParaRPr lang="en-NZ" sz="1600" dirty="0"/>
          </a:p>
        </p:txBody>
      </p:sp>
      <p:pic>
        <p:nvPicPr>
          <p:cNvPr id="1026" name="Picture 2" descr="Single Cell RNA Sequencing – A brief overview on data analysis">
            <a:extLst>
              <a:ext uri="{FF2B5EF4-FFF2-40B4-BE49-F238E27FC236}">
                <a16:creationId xmlns:a16="http://schemas.microsoft.com/office/drawing/2014/main" id="{8DB8DEDE-2385-04E0-A4D5-326681F7D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8"/>
          <a:stretch/>
        </p:blipFill>
        <p:spPr bwMode="auto">
          <a:xfrm>
            <a:off x="6612303" y="1157193"/>
            <a:ext cx="5014167" cy="308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F2089-5251-A862-9FE6-153DAFDC6948}"/>
              </a:ext>
            </a:extLst>
          </p:cNvPr>
          <p:cNvSpPr txBox="1"/>
          <p:nvPr/>
        </p:nvSpPr>
        <p:spPr>
          <a:xfrm>
            <a:off x="6049926" y="2483274"/>
            <a:ext cx="5718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¿Qué métodos nos permiten estudiar células de manera individual?</a:t>
            </a:r>
            <a:endParaRPr lang="en-NZ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0DD5F-1985-1CC8-0015-4D66D9222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86" y="941294"/>
            <a:ext cx="2970745" cy="42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54A46-7A81-26B1-15C7-B87DB1A6CF32}"/>
              </a:ext>
            </a:extLst>
          </p:cNvPr>
          <p:cNvSpPr txBox="1"/>
          <p:nvPr/>
        </p:nvSpPr>
        <p:spPr>
          <a:xfrm>
            <a:off x="2687053" y="6488668"/>
            <a:ext cx="950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https://www.lavozdegalicia.es/xlsemanal/historia/santiago-ramon-cajal-polimata.html</a:t>
            </a:r>
          </a:p>
        </p:txBody>
      </p:sp>
    </p:spTree>
    <p:extLst>
      <p:ext uri="{BB962C8B-B14F-4D97-AF65-F5344CB8AC3E}">
        <p14:creationId xmlns:p14="http://schemas.microsoft.com/office/powerpoint/2010/main" val="2075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7E99E1-4730-1A93-B364-636C040A3AF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109248D-756B-B5FC-3F7E-CAF99C61CA03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FCDCFD2F-B3CA-0D31-EFAB-1841990CA013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¿Por qué es útil la secuenciación de células únicas?</a:t>
            </a:r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DA2C63DC-BBE1-58B6-3BC1-54F1CBA13804}"/>
              </a:ext>
            </a:extLst>
          </p:cNvPr>
          <p:cNvSpPr txBox="1"/>
          <p:nvPr/>
        </p:nvSpPr>
        <p:spPr>
          <a:xfrm>
            <a:off x="424544" y="1637899"/>
            <a:ext cx="61103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sz="2400" dirty="0"/>
              <a:t>Los tejidos biológicos son altamente complejos</a:t>
            </a:r>
          </a:p>
        </p:txBody>
      </p:sp>
      <p:pic>
        <p:nvPicPr>
          <p:cNvPr id="3074" name="Picture 2" descr="Lung stem cells in health, repair and disease | Eurostemcell">
            <a:extLst>
              <a:ext uri="{FF2B5EF4-FFF2-40B4-BE49-F238E27FC236}">
                <a16:creationId xmlns:a16="http://schemas.microsoft.com/office/drawing/2014/main" id="{52CD07AF-09EF-C374-F38B-84071574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2" y="2160877"/>
            <a:ext cx="4050792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846874-783D-1851-047E-880D948B4C93}"/>
              </a:ext>
            </a:extLst>
          </p:cNvPr>
          <p:cNvSpPr txBox="1"/>
          <p:nvPr/>
        </p:nvSpPr>
        <p:spPr>
          <a:xfrm>
            <a:off x="1109472" y="6211669"/>
            <a:ext cx="11082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>
                <a:hlinkClick r:id="rId4"/>
              </a:rPr>
              <a:t>https://www.eurostemcell.org/lung-stem-cells-health-repair-and-disease</a:t>
            </a:r>
            <a:r>
              <a:rPr lang="en-NZ" dirty="0"/>
              <a:t>; https://www.sciencephoto.com/media/575801/view/lung-bronchiole-fluorescence-micrograph</a:t>
            </a:r>
          </a:p>
        </p:txBody>
      </p:sp>
      <p:pic>
        <p:nvPicPr>
          <p:cNvPr id="3076" name="Picture 4" descr="Lung bronchiole, fluorescence micrograph">
            <a:extLst>
              <a:ext uri="{FF2B5EF4-FFF2-40B4-BE49-F238E27FC236}">
                <a16:creationId xmlns:a16="http://schemas.microsoft.com/office/drawing/2014/main" id="{A4DF1A51-FC4E-EDDB-B9A5-24F5E29A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68" y="2549750"/>
            <a:ext cx="2974848" cy="30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F59DB1-FDF9-97F2-C5F2-02C03E9F5FEE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D80DE7E-6478-71EE-0940-C9261132A1B7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FCDCFD2F-B3CA-0D31-EFAB-1841990CA013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¿Por qué es útil la secuenciación de células únicas?</a:t>
            </a:r>
          </a:p>
        </p:txBody>
      </p:sp>
      <p:pic>
        <p:nvPicPr>
          <p:cNvPr id="4098" name="Picture 2" descr="Single cell RNA-seq: An introductory overview and tools for getting started  - 10x Genomics">
            <a:extLst>
              <a:ext uri="{FF2B5EF4-FFF2-40B4-BE49-F238E27FC236}">
                <a16:creationId xmlns:a16="http://schemas.microsoft.com/office/drawing/2014/main" id="{7484693A-7FDB-B2E7-E0C2-14CA2DE3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6" y="2050094"/>
            <a:ext cx="8622029" cy="37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D52C1-9A3A-30DC-EA65-2D584194D108}"/>
              </a:ext>
            </a:extLst>
          </p:cNvPr>
          <p:cNvSpPr txBox="1"/>
          <p:nvPr/>
        </p:nvSpPr>
        <p:spPr>
          <a:xfrm>
            <a:off x="1155214" y="6488666"/>
            <a:ext cx="11036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>
                <a:hlinkClick r:id="rId4"/>
              </a:rPr>
              <a:t>https://www.10xgenomics.com/blog/single-cell-rna-seq-an-introductory-overview-and-tools-for-getting-started</a:t>
            </a:r>
            <a:r>
              <a:rPr lang="en-NZ" dirty="0"/>
              <a:t> </a:t>
            </a:r>
          </a:p>
        </p:txBody>
      </p:sp>
      <p:pic>
        <p:nvPicPr>
          <p:cNvPr id="6146" name="Picture 2" descr="Fruit and Yogurt Smoothie Recipe">
            <a:extLst>
              <a:ext uri="{FF2B5EF4-FFF2-40B4-BE49-F238E27FC236}">
                <a16:creationId xmlns:a16="http://schemas.microsoft.com/office/drawing/2014/main" id="{7C32C8AC-56C9-7A84-8AF7-0ACD41B9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025" y="4169688"/>
            <a:ext cx="1737360" cy="13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al Prep: How To Make Smoothie Packs">
            <a:extLst>
              <a:ext uri="{FF2B5EF4-FFF2-40B4-BE49-F238E27FC236}">
                <a16:creationId xmlns:a16="http://schemas.microsoft.com/office/drawing/2014/main" id="{F37BFC8F-DEBD-D552-5E32-4C8AAA25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946" y="1889856"/>
            <a:ext cx="1493518" cy="18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63B6C5-4FB0-4846-332A-EDC86BF16AC1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582FF96-BC3D-9EBB-F0D3-35486BA34C03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FCDCFD2F-B3CA-0D31-EFAB-1841990CA013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¿Por qué es útil la secuenciación de células únicas?</a:t>
            </a:r>
          </a:p>
        </p:txBody>
      </p:sp>
      <p:sp>
        <p:nvSpPr>
          <p:cNvPr id="7" name="CuadroTexto 11">
            <a:extLst>
              <a:ext uri="{FF2B5EF4-FFF2-40B4-BE49-F238E27FC236}">
                <a16:creationId xmlns:a16="http://schemas.microsoft.com/office/drawing/2014/main" id="{DA2C63DC-BBE1-58B6-3BC1-54F1CBA13804}"/>
              </a:ext>
            </a:extLst>
          </p:cNvPr>
          <p:cNvSpPr txBox="1"/>
          <p:nvPr/>
        </p:nvSpPr>
        <p:spPr>
          <a:xfrm>
            <a:off x="424544" y="1637899"/>
            <a:ext cx="10926208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/>
              <a:t>La </a:t>
            </a:r>
            <a:r>
              <a:rPr lang="es-CO" sz="2400" b="1" dirty="0"/>
              <a:t>señal promedio </a:t>
            </a:r>
            <a:r>
              <a:rPr lang="es-CO" sz="2400" dirty="0"/>
              <a:t>de poblaciones heterogéneas no representa el estado de cada componente en el tejido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/>
              <a:t>Pequeñas poblaciones </a:t>
            </a:r>
            <a:r>
              <a:rPr lang="es-CO" sz="2400" dirty="0"/>
              <a:t>en un tejido heterogéneo pueden tener un gran impacto en </a:t>
            </a:r>
            <a:r>
              <a:rPr lang="es-CO" sz="2400" b="1" dirty="0"/>
              <a:t>medicina personalizada</a:t>
            </a:r>
            <a:r>
              <a:rPr lang="es-CO" sz="2400" dirty="0"/>
              <a:t>. </a:t>
            </a:r>
          </a:p>
        </p:txBody>
      </p:sp>
      <p:sp>
        <p:nvSpPr>
          <p:cNvPr id="2" name="CuadroTexto 11">
            <a:extLst>
              <a:ext uri="{FF2B5EF4-FFF2-40B4-BE49-F238E27FC236}">
                <a16:creationId xmlns:a16="http://schemas.microsoft.com/office/drawing/2014/main" id="{6DC52887-694A-9994-A933-022CD0488110}"/>
              </a:ext>
            </a:extLst>
          </p:cNvPr>
          <p:cNvSpPr txBox="1"/>
          <p:nvPr/>
        </p:nvSpPr>
        <p:spPr>
          <a:xfrm>
            <a:off x="3772336" y="4346626"/>
            <a:ext cx="4230624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Heterogeneidad celular</a:t>
            </a:r>
          </a:p>
        </p:txBody>
      </p:sp>
    </p:spTree>
    <p:extLst>
      <p:ext uri="{BB962C8B-B14F-4D97-AF65-F5344CB8AC3E}">
        <p14:creationId xmlns:p14="http://schemas.microsoft.com/office/powerpoint/2010/main" val="41293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F7F7B0-B469-4580-4987-946635C2A7BA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D3078D-2F37-30C7-B09D-BF22D2423236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F21CC-F97D-BA8A-3DE2-83A1485A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7" y="2496208"/>
            <a:ext cx="5962042" cy="2155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FD022-8EAE-EE8C-DB6B-2D4579165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3"/>
          <a:stretch/>
        </p:blipFill>
        <p:spPr>
          <a:xfrm>
            <a:off x="6701590" y="807137"/>
            <a:ext cx="5155450" cy="2001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A9CF73-6599-AC4E-E063-7EBE3AC04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67" y="3071107"/>
            <a:ext cx="2819421" cy="3362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55B534-33C7-C0CE-E12A-F82013436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834" y="2919397"/>
            <a:ext cx="2362217" cy="31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F0CDD-1D4A-647D-4508-79CF94EECAEF}"/>
              </a:ext>
            </a:extLst>
          </p:cNvPr>
          <p:cNvSpPr txBox="1"/>
          <p:nvPr/>
        </p:nvSpPr>
        <p:spPr>
          <a:xfrm>
            <a:off x="2687053" y="6488668"/>
            <a:ext cx="950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 err="1"/>
              <a:t>Kolodziejczyk</a:t>
            </a:r>
            <a:r>
              <a:rPr lang="en-NZ" dirty="0"/>
              <a:t> </a:t>
            </a:r>
            <a:r>
              <a:rPr lang="en-NZ" i="1" dirty="0"/>
              <a:t>et al</a:t>
            </a:r>
            <a:r>
              <a:rPr lang="en-NZ" dirty="0"/>
              <a:t>, Molecular Cell, 2015</a:t>
            </a:r>
          </a:p>
        </p:txBody>
      </p:sp>
    </p:spTree>
    <p:extLst>
      <p:ext uri="{BB962C8B-B14F-4D97-AF65-F5344CB8AC3E}">
        <p14:creationId xmlns:p14="http://schemas.microsoft.com/office/powerpoint/2010/main" val="22124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F7CFEC-EA43-C677-D71B-0BEF58E4C218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2B68F39-65D0-9C50-185B-994DDB08A3A8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CFADA-BD4F-84D2-2BE5-3AB115959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418"/>
          <a:stretch/>
        </p:blipFill>
        <p:spPr>
          <a:xfrm>
            <a:off x="1484460" y="1161782"/>
            <a:ext cx="9867700" cy="4534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1C578-33E1-0A5D-7007-773B1A8DB3E1}"/>
              </a:ext>
            </a:extLst>
          </p:cNvPr>
          <p:cNvSpPr txBox="1"/>
          <p:nvPr/>
        </p:nvSpPr>
        <p:spPr>
          <a:xfrm>
            <a:off x="6047231" y="6476127"/>
            <a:ext cx="614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The Human Cell Atlas, White Paper, 2017</a:t>
            </a:r>
          </a:p>
        </p:txBody>
      </p:sp>
    </p:spTree>
    <p:extLst>
      <p:ext uri="{BB962C8B-B14F-4D97-AF65-F5344CB8AC3E}">
        <p14:creationId xmlns:p14="http://schemas.microsoft.com/office/powerpoint/2010/main" val="16180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1858D8-1064-04F1-20FF-C9538E3660E5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93DD786-366A-7587-991D-DACAF2641F44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A0EF8E-7D7A-1864-F3EB-D33FB3B3F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1" r="7467" b="27383"/>
          <a:stretch/>
        </p:blipFill>
        <p:spPr>
          <a:xfrm>
            <a:off x="4515010" y="1372012"/>
            <a:ext cx="7378926" cy="4636902"/>
          </a:xfrm>
          <a:prstGeom prst="rect">
            <a:avLst/>
          </a:prstGeom>
          <a:ln w="0">
            <a:noFill/>
          </a:ln>
        </p:spPr>
      </p:pic>
      <p:sp>
        <p:nvSpPr>
          <p:cNvPr id="3" name="CuadroTexto 10">
            <a:extLst>
              <a:ext uri="{FF2B5EF4-FFF2-40B4-BE49-F238E27FC236}">
                <a16:creationId xmlns:a16="http://schemas.microsoft.com/office/drawing/2014/main" id="{496D6AF1-7823-8EB5-C6FF-CDF7ADB33F49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Chromium</a:t>
            </a:r>
            <a:r>
              <a:rPr lang="es-CO" sz="2800" b="1" dirty="0"/>
              <a:t>, 10x </a:t>
            </a:r>
            <a:r>
              <a:rPr lang="es-CO" sz="2800" b="1" dirty="0" err="1"/>
              <a:t>Genomics</a:t>
            </a:r>
            <a:endParaRPr lang="es-CO" sz="2800" b="1" dirty="0"/>
          </a:p>
        </p:txBody>
      </p:sp>
      <p:pic>
        <p:nvPicPr>
          <p:cNvPr id="5122" name="Picture 2" descr="Chromium X Series - 10x Genomics">
            <a:extLst>
              <a:ext uri="{FF2B5EF4-FFF2-40B4-BE49-F238E27FC236}">
                <a16:creationId xmlns:a16="http://schemas.microsoft.com/office/drawing/2014/main" id="{1240BAF0-37B0-11CC-83C9-C1D46D20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7" y="2108856"/>
            <a:ext cx="3086752" cy="27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76B6B8-4309-22CA-B608-9C4D8B82F36F}"/>
              </a:ext>
            </a:extLst>
          </p:cNvPr>
          <p:cNvSpPr txBox="1"/>
          <p:nvPr/>
        </p:nvSpPr>
        <p:spPr>
          <a:xfrm>
            <a:off x="6047231" y="6488668"/>
            <a:ext cx="614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https://www.10xgenomics.com/technology</a:t>
            </a:r>
          </a:p>
        </p:txBody>
      </p:sp>
    </p:spTree>
    <p:extLst>
      <p:ext uri="{BB962C8B-B14F-4D97-AF65-F5344CB8AC3E}">
        <p14:creationId xmlns:p14="http://schemas.microsoft.com/office/powerpoint/2010/main" val="8799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AE7DA-AE07-7FDC-0165-E951F313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DFF2D4-E829-E58D-123B-1E7638AE65AC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56FCC7B-0F51-2087-5D21-86B7E6ADC2E1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>
            <a:extLst>
              <a:ext uri="{FF2B5EF4-FFF2-40B4-BE49-F238E27FC236}">
                <a16:creationId xmlns:a16="http://schemas.microsoft.com/office/drawing/2014/main" id="{F6120E92-E22D-6AD9-7DF8-48E74E54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198B40-755E-E69B-BA61-EB8518DA622A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F166A403-37A9-E1FA-58A1-16C61305DB95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Chromium</a:t>
            </a:r>
            <a:r>
              <a:rPr lang="es-CO" sz="2800" b="1" dirty="0"/>
              <a:t>, 10x </a:t>
            </a:r>
            <a:r>
              <a:rPr lang="es-CO" sz="2800" b="1" dirty="0" err="1"/>
              <a:t>Genomics</a:t>
            </a:r>
            <a:endParaRPr lang="es-CO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8ACDC-BFA2-BC9F-7E45-EF5C239F5AC6}"/>
              </a:ext>
            </a:extLst>
          </p:cNvPr>
          <p:cNvSpPr txBox="1"/>
          <p:nvPr/>
        </p:nvSpPr>
        <p:spPr>
          <a:xfrm>
            <a:off x="6047231" y="6488668"/>
            <a:ext cx="614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https://www.10xgenomics.com/technology</a:t>
            </a:r>
          </a:p>
        </p:txBody>
      </p:sp>
      <p:pic>
        <p:nvPicPr>
          <p:cNvPr id="4" name="Picture 2" descr="HyDrop">
            <a:extLst>
              <a:ext uri="{FF2B5EF4-FFF2-40B4-BE49-F238E27FC236}">
                <a16:creationId xmlns:a16="http://schemas.microsoft.com/office/drawing/2014/main" id="{BADEE118-EFA9-6268-E7D9-9170A6D9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06" y="2866783"/>
            <a:ext cx="7458414" cy="15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D73F39-BF99-639E-6E2D-6C4981500C5E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02B3442-8D1E-ED85-A8FE-53A5D116DC4A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23F9F823-545A-9F49-5F62-6B3A663B7820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Chromium</a:t>
            </a:r>
            <a:r>
              <a:rPr lang="es-CO" sz="2800" b="1" dirty="0"/>
              <a:t>, 10x </a:t>
            </a:r>
            <a:r>
              <a:rPr lang="es-CO" sz="2800" b="1" dirty="0" err="1"/>
              <a:t>Genomics</a:t>
            </a:r>
            <a:endParaRPr lang="es-CO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721DA-D70E-1BDC-A377-BFE63DE1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7" y="2004548"/>
            <a:ext cx="5598407" cy="385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4E59F-AB8C-A339-934E-A88592E03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18" y="1451114"/>
            <a:ext cx="3819670" cy="2089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2A6D6-EC99-7590-ECD6-3BFF2A23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93" y="3549177"/>
            <a:ext cx="5589549" cy="2672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5DF570-9870-E741-C17A-BFBB9B78B395}"/>
              </a:ext>
            </a:extLst>
          </p:cNvPr>
          <p:cNvSpPr txBox="1"/>
          <p:nvPr/>
        </p:nvSpPr>
        <p:spPr>
          <a:xfrm>
            <a:off x="1153887" y="6488666"/>
            <a:ext cx="11038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https://dors.weizmann.ac.il/course/course2018/Hadas%20Keren%20Shaul_single_cell_RNA-seq_NGS_2018.pdf</a:t>
            </a:r>
          </a:p>
        </p:txBody>
      </p:sp>
    </p:spTree>
    <p:extLst>
      <p:ext uri="{BB962C8B-B14F-4D97-AF65-F5344CB8AC3E}">
        <p14:creationId xmlns:p14="http://schemas.microsoft.com/office/powerpoint/2010/main" val="6414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3B17C0-0C4E-5938-D974-A9EBF39CFD3B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2CD6273-E911-1EDB-B245-CC4C284E74D2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23F9F823-545A-9F49-5F62-6B3A663B7820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Chromium</a:t>
            </a:r>
            <a:r>
              <a:rPr lang="es-CO" sz="2800" b="1" dirty="0"/>
              <a:t>, 10x </a:t>
            </a:r>
            <a:r>
              <a:rPr lang="es-CO" sz="2800" b="1" dirty="0" err="1"/>
              <a:t>Genomics</a:t>
            </a:r>
            <a:endParaRPr lang="es-CO" sz="2800" b="1" dirty="0"/>
          </a:p>
        </p:txBody>
      </p:sp>
      <p:pic>
        <p:nvPicPr>
          <p:cNvPr id="3" name="Picture 2" descr="Applications | Biotech">
            <a:extLst>
              <a:ext uri="{FF2B5EF4-FFF2-40B4-BE49-F238E27FC236}">
                <a16:creationId xmlns:a16="http://schemas.microsoft.com/office/drawing/2014/main" id="{68BEFFC5-4456-0D56-0C12-5DF61B1AC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56"/>
          <a:stretch/>
        </p:blipFill>
        <p:spPr bwMode="auto">
          <a:xfrm>
            <a:off x="344656" y="2016321"/>
            <a:ext cx="11246161" cy="27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0E9CB-E68C-6440-438B-D755896A174D}"/>
              </a:ext>
            </a:extLst>
          </p:cNvPr>
          <p:cNvSpPr txBox="1"/>
          <p:nvPr/>
        </p:nvSpPr>
        <p:spPr>
          <a:xfrm>
            <a:off x="3084576" y="6488668"/>
            <a:ext cx="910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https://dors.weizmann.ac.il/course/course2021-22/SingleCellRNAseq_GilStelzer_2jan2022.pdf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BD9E5-AAC3-A92A-B2E7-6C5932A0AA3C}"/>
              </a:ext>
            </a:extLst>
          </p:cNvPr>
          <p:cNvSpPr/>
          <p:nvPr/>
        </p:nvSpPr>
        <p:spPr>
          <a:xfrm>
            <a:off x="4054643" y="1996364"/>
            <a:ext cx="2219826" cy="3201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99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A36EF-FBDD-1FF1-E823-DFF79203B601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1B3AF9C-6623-AE3B-42A9-87A70C506ACA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174E7A7-DAAB-4712-885C-17F5DDE2A1C7}"/>
              </a:ext>
            </a:extLst>
          </p:cNvPr>
          <p:cNvSpPr txBox="1"/>
          <p:nvPr/>
        </p:nvSpPr>
        <p:spPr>
          <a:xfrm>
            <a:off x="125767" y="-2547"/>
            <a:ext cx="7666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Resultados de aprendizaje esperado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F62320-A2EB-48AA-9B73-1E46BA662985}"/>
              </a:ext>
            </a:extLst>
          </p:cNvPr>
          <p:cNvSpPr txBox="1"/>
          <p:nvPr/>
        </p:nvSpPr>
        <p:spPr>
          <a:xfrm>
            <a:off x="125767" y="995290"/>
            <a:ext cx="117487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sz="2800" dirty="0"/>
              <a:t>Definir </a:t>
            </a:r>
            <a:r>
              <a:rPr lang="es-ES" sz="2800" b="1" dirty="0"/>
              <a:t>conceptos generales </a:t>
            </a:r>
            <a:r>
              <a:rPr lang="es-ES" sz="2800" dirty="0"/>
              <a:t>acerca de ciencias –</a:t>
            </a:r>
            <a:r>
              <a:rPr lang="es-ES" sz="2800" dirty="0" err="1"/>
              <a:t>omicas</a:t>
            </a:r>
            <a:r>
              <a:rPr lang="es-ES" sz="2800" dirty="0"/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sz="2800" dirty="0"/>
              <a:t>Comprender los </a:t>
            </a:r>
            <a:r>
              <a:rPr lang="es-ES" sz="2800" b="1" dirty="0"/>
              <a:t>fundamentos teóricos </a:t>
            </a:r>
            <a:r>
              <a:rPr lang="es-ES" sz="2800" dirty="0"/>
              <a:t>de la obtención y análisis de </a:t>
            </a:r>
            <a:r>
              <a:rPr lang="es-ES" sz="2800" b="1" dirty="0"/>
              <a:t>datos</a:t>
            </a:r>
            <a:r>
              <a:rPr lang="es-ES" sz="2800" dirty="0"/>
              <a:t> de células únicas.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sz="2800" b="1" dirty="0"/>
              <a:t>Asociar</a:t>
            </a:r>
            <a:r>
              <a:rPr lang="es-ES" sz="2800" dirty="0"/>
              <a:t> los conceptos aprendidos con su aplicación en </a:t>
            </a:r>
            <a:r>
              <a:rPr lang="es-ES" sz="2800" b="1" dirty="0"/>
              <a:t>clínica e investigación biomédica.</a:t>
            </a:r>
          </a:p>
        </p:txBody>
      </p:sp>
      <p:pic>
        <p:nvPicPr>
          <p:cNvPr id="6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1A0883-CF60-7D23-FDF7-9FC89C40AE19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9AF6E8A-FEFC-3066-422B-6A1DC87C3980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13A6C24F-CB57-78F0-4F9B-8193807CBA59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Análisis de datos</a:t>
            </a:r>
          </a:p>
        </p:txBody>
      </p:sp>
      <p:sp>
        <p:nvSpPr>
          <p:cNvPr id="4" name="CuadroTexto 11">
            <a:extLst>
              <a:ext uri="{FF2B5EF4-FFF2-40B4-BE49-F238E27FC236}">
                <a16:creationId xmlns:a16="http://schemas.microsoft.com/office/drawing/2014/main" id="{1B6DF9E8-C9F7-9B8F-D51D-963E2B598BBF}"/>
              </a:ext>
            </a:extLst>
          </p:cNvPr>
          <p:cNvSpPr txBox="1"/>
          <p:nvPr/>
        </p:nvSpPr>
        <p:spPr>
          <a:xfrm>
            <a:off x="6686224" y="5544730"/>
            <a:ext cx="423062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Matriz de expresión</a:t>
            </a:r>
          </a:p>
        </p:txBody>
      </p:sp>
      <p:pic>
        <p:nvPicPr>
          <p:cNvPr id="7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E2A2B6D9-8440-E1B4-6819-54FD1D97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24" y="1966057"/>
            <a:ext cx="4024981" cy="280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nds-on: Hands-on: Mapping / Sequence analysis">
            <a:extLst>
              <a:ext uri="{FF2B5EF4-FFF2-40B4-BE49-F238E27FC236}">
                <a16:creationId xmlns:a16="http://schemas.microsoft.com/office/drawing/2014/main" id="{0241D6E9-08DA-E3DF-2BE6-B37A7ECC3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7" y="2233695"/>
            <a:ext cx="4829312" cy="280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11">
            <a:extLst>
              <a:ext uri="{FF2B5EF4-FFF2-40B4-BE49-F238E27FC236}">
                <a16:creationId xmlns:a16="http://schemas.microsoft.com/office/drawing/2014/main" id="{EE5C88E9-8F89-0B28-867B-E2CF74859F25}"/>
              </a:ext>
            </a:extLst>
          </p:cNvPr>
          <p:cNvSpPr txBox="1"/>
          <p:nvPr/>
        </p:nvSpPr>
        <p:spPr>
          <a:xfrm>
            <a:off x="1559488" y="5544730"/>
            <a:ext cx="423062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Mapeo de lecturas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EB3E2-3848-6AA5-281A-AAC40871F190}"/>
              </a:ext>
            </a:extLst>
          </p:cNvPr>
          <p:cNvSpPr txBox="1"/>
          <p:nvPr/>
        </p:nvSpPr>
        <p:spPr>
          <a:xfrm>
            <a:off x="1231379" y="6488666"/>
            <a:ext cx="10960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https://training.galaxyproject.org/training-material/topics/sequence-analysis/tutorials/mapping/tutorial.html</a:t>
            </a:r>
          </a:p>
        </p:txBody>
      </p:sp>
    </p:spTree>
    <p:extLst>
      <p:ext uri="{BB962C8B-B14F-4D97-AF65-F5344CB8AC3E}">
        <p14:creationId xmlns:p14="http://schemas.microsoft.com/office/powerpoint/2010/main" val="180055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2FA521-396A-C5FE-929F-8E2AB3FEC392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228E7F5-C6B3-2C90-A696-DAD8B28F1634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0B42BFFC-6C06-52BA-4206-DDBA3C898B2D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Análisis de datos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F75A56C6-0C4B-0C4D-BA7B-9E794F0400BC}"/>
              </a:ext>
            </a:extLst>
          </p:cNvPr>
          <p:cNvSpPr txBox="1"/>
          <p:nvPr/>
        </p:nvSpPr>
        <p:spPr>
          <a:xfrm>
            <a:off x="3980686" y="5976274"/>
            <a:ext cx="423062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Visualización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8228A-A492-C775-815F-21ECD8B57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62" y="1565467"/>
            <a:ext cx="6461816" cy="4079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88495-9167-FCDE-AFD6-C810F95BEB6F}"/>
              </a:ext>
            </a:extLst>
          </p:cNvPr>
          <p:cNvSpPr txBox="1"/>
          <p:nvPr/>
        </p:nvSpPr>
        <p:spPr>
          <a:xfrm>
            <a:off x="3084576" y="6488668"/>
            <a:ext cx="910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Andrews </a:t>
            </a:r>
            <a:r>
              <a:rPr lang="en-NZ" i="1" dirty="0"/>
              <a:t>et al</a:t>
            </a:r>
            <a:r>
              <a:rPr lang="en-NZ" dirty="0"/>
              <a:t>, Nature Protocols, 2020</a:t>
            </a:r>
          </a:p>
        </p:txBody>
      </p:sp>
      <p:sp>
        <p:nvSpPr>
          <p:cNvPr id="6" name="CuadroTexto 11">
            <a:extLst>
              <a:ext uri="{FF2B5EF4-FFF2-40B4-BE49-F238E27FC236}">
                <a16:creationId xmlns:a16="http://schemas.microsoft.com/office/drawing/2014/main" id="{3287A01F-E3F1-7104-5B8C-8263EB81E798}"/>
              </a:ext>
            </a:extLst>
          </p:cNvPr>
          <p:cNvSpPr txBox="1"/>
          <p:nvPr/>
        </p:nvSpPr>
        <p:spPr>
          <a:xfrm>
            <a:off x="9301178" y="2625600"/>
            <a:ext cx="189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Anotación celular</a:t>
            </a:r>
          </a:p>
        </p:txBody>
      </p:sp>
    </p:spTree>
    <p:extLst>
      <p:ext uri="{BB962C8B-B14F-4D97-AF65-F5344CB8AC3E}">
        <p14:creationId xmlns:p14="http://schemas.microsoft.com/office/powerpoint/2010/main" val="8600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62347C-91C4-995B-2CDF-DC182177A1D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D4859A3-0DFD-BCE4-A2DC-E315761EDB09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2" name="CuadroTexto 11">
            <a:extLst>
              <a:ext uri="{FF2B5EF4-FFF2-40B4-BE49-F238E27FC236}">
                <a16:creationId xmlns:a16="http://schemas.microsoft.com/office/drawing/2014/main" id="{85DCBDEE-22AB-1897-CCBF-53EEE1ED030C}"/>
              </a:ext>
            </a:extLst>
          </p:cNvPr>
          <p:cNvSpPr txBox="1"/>
          <p:nvPr/>
        </p:nvSpPr>
        <p:spPr>
          <a:xfrm>
            <a:off x="1080167" y="5363032"/>
            <a:ext cx="5021926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Reducción de la dimensionalidad (</a:t>
            </a:r>
            <a:r>
              <a:rPr lang="es-CO" sz="2800" dirty="0" err="1"/>
              <a:t>e.g</a:t>
            </a:r>
            <a:r>
              <a:rPr lang="es-CO" sz="2800" dirty="0"/>
              <a:t>. PCA, UMAP, t-SNE)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E783CAFE-263A-333D-59A5-FA9872FC6C4C}"/>
              </a:ext>
            </a:extLst>
          </p:cNvPr>
          <p:cNvSpPr txBox="1"/>
          <p:nvPr/>
        </p:nvSpPr>
        <p:spPr>
          <a:xfrm>
            <a:off x="7095742" y="5479350"/>
            <a:ext cx="423062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dirty="0" err="1"/>
              <a:t>Pseudotiempos</a:t>
            </a:r>
            <a:r>
              <a:rPr lang="es-CO" sz="2800" dirty="0"/>
              <a:t> (Análisis de trayectorias)</a:t>
            </a:r>
          </a:p>
        </p:txBody>
      </p:sp>
      <p:pic>
        <p:nvPicPr>
          <p:cNvPr id="12290" name="Picture 2" descr="Reduce Dimensions for Single Cell | by Nikolay Oskolkov | Towards Data  Science">
            <a:extLst>
              <a:ext uri="{FF2B5EF4-FFF2-40B4-BE49-F238E27FC236}">
                <a16:creationId xmlns:a16="http://schemas.microsoft.com/office/drawing/2014/main" id="{70180FA0-DA22-4B9B-A977-78E50D9F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5" y="1575596"/>
            <a:ext cx="5054594" cy="29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ingle-cell trajectory analysis">
            <a:extLst>
              <a:ext uri="{FF2B5EF4-FFF2-40B4-BE49-F238E27FC236}">
                <a16:creationId xmlns:a16="http://schemas.microsoft.com/office/drawing/2014/main" id="{46E37ADA-9444-770D-7055-51B72CF0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04" y="1086307"/>
            <a:ext cx="47625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2306D-75A6-2646-E3AC-F274F8BF3ED5}"/>
              </a:ext>
            </a:extLst>
          </p:cNvPr>
          <p:cNvSpPr txBox="1"/>
          <p:nvPr/>
        </p:nvSpPr>
        <p:spPr>
          <a:xfrm>
            <a:off x="6047232" y="6488666"/>
            <a:ext cx="614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https://cole-trapnell-lab.github.io/projects/sc-trajectories/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293D77-334B-3564-D185-CF71831BB7B4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Análisis de datos</a:t>
            </a:r>
          </a:p>
        </p:txBody>
      </p:sp>
    </p:spTree>
    <p:extLst>
      <p:ext uri="{BB962C8B-B14F-4D97-AF65-F5344CB8AC3E}">
        <p14:creationId xmlns:p14="http://schemas.microsoft.com/office/powerpoint/2010/main" val="10075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3297FE-F1C7-AE04-7FA5-D1E4D70D68F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E804AAF-C204-6F0C-EC02-FA80A12338B6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35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Fundamentos teóricos de la </a:t>
            </a:r>
            <a:r>
              <a:rPr lang="es-CO" sz="4000" dirty="0" err="1">
                <a:solidFill>
                  <a:schemeClr val="bg1"/>
                </a:solidFill>
              </a:rPr>
              <a:t>sc-seq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914679DA-A73A-3972-5CE5-FEBBE1916EF9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Aproximaciones </a:t>
            </a:r>
            <a:r>
              <a:rPr lang="es-CO" sz="2800" b="1" dirty="0" err="1"/>
              <a:t>multiómicas</a:t>
            </a:r>
            <a:r>
              <a:rPr lang="es-CO" sz="2800" b="1" dirty="0"/>
              <a:t> en investigación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23FE6DD5-09D5-6485-4A14-0836782CFD28}"/>
              </a:ext>
            </a:extLst>
          </p:cNvPr>
          <p:cNvSpPr txBox="1"/>
          <p:nvPr/>
        </p:nvSpPr>
        <p:spPr>
          <a:xfrm>
            <a:off x="6050624" y="6519446"/>
            <a:ext cx="6141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dirty="0" err="1"/>
              <a:t>Topol</a:t>
            </a:r>
            <a:r>
              <a:rPr lang="es-CO" sz="1600" dirty="0"/>
              <a:t>, Cell, 2014; </a:t>
            </a:r>
            <a:r>
              <a:rPr lang="en-NZ" sz="1600" dirty="0"/>
              <a:t>Stuart and </a:t>
            </a:r>
            <a:r>
              <a:rPr lang="en-NZ" sz="1600" dirty="0" err="1"/>
              <a:t>Satija</a:t>
            </a:r>
            <a:r>
              <a:rPr lang="en-NZ" sz="1600" dirty="0"/>
              <a:t>, Nature Reviews Genetics, 2019</a:t>
            </a:r>
            <a:endParaRPr lang="es-CO" sz="1600" dirty="0"/>
          </a:p>
        </p:txBody>
      </p:sp>
      <p:pic>
        <p:nvPicPr>
          <p:cNvPr id="8" name="Imagen 21">
            <a:extLst>
              <a:ext uri="{FF2B5EF4-FFF2-40B4-BE49-F238E27FC236}">
                <a16:creationId xmlns:a16="http://schemas.microsoft.com/office/drawing/2014/main" id="{26F19E88-7ECD-6D2A-837E-FAD235F3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13" y="2044945"/>
            <a:ext cx="3896895" cy="2989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EBF10-1F4F-D267-3C2C-72428B5F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4" y="1850044"/>
            <a:ext cx="7190209" cy="38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F2089-5251-A862-9FE6-153DAFDC6948}"/>
              </a:ext>
            </a:extLst>
          </p:cNvPr>
          <p:cNvSpPr txBox="1"/>
          <p:nvPr/>
        </p:nvSpPr>
        <p:spPr>
          <a:xfrm>
            <a:off x="6049926" y="2483274"/>
            <a:ext cx="5718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¿Qué utilidad le podríamos dar en la clínica?</a:t>
            </a:r>
            <a:endParaRPr lang="en-NZ" sz="3600" dirty="0"/>
          </a:p>
        </p:txBody>
      </p:sp>
      <p:pic>
        <p:nvPicPr>
          <p:cNvPr id="21506" name="Picture 2" descr="Bench to Bedside: Translating Science from the Lab to the Clinic | Docwire  News">
            <a:extLst>
              <a:ext uri="{FF2B5EF4-FFF2-40B4-BE49-F238E27FC236}">
                <a16:creationId xmlns:a16="http://schemas.microsoft.com/office/drawing/2014/main" id="{B8CCFC2A-5A74-7EB7-3048-7FC3AFF5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2" y="1399477"/>
            <a:ext cx="4690811" cy="35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15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2F66F-4004-9A46-082D-AB1C95B0575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3A41CD1-DDD5-0CCC-85E3-778E4C31D356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946FB-B069-47F0-BBAE-084F0E9E8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6"/>
          <a:stretch/>
        </p:blipFill>
        <p:spPr>
          <a:xfrm>
            <a:off x="501495" y="2009257"/>
            <a:ext cx="4734310" cy="1992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179AA-9AEC-ED7F-AB90-B50327591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61" y="1509007"/>
            <a:ext cx="6119944" cy="3697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47E8F-862E-1876-4D45-EBA31DCC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73" y="4246212"/>
            <a:ext cx="2816932" cy="212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2AD93-BC5C-3910-086E-0B7E8DEA65F7}"/>
              </a:ext>
            </a:extLst>
          </p:cNvPr>
          <p:cNvSpPr txBox="1"/>
          <p:nvPr/>
        </p:nvSpPr>
        <p:spPr>
          <a:xfrm>
            <a:off x="2015127" y="4703415"/>
            <a:ext cx="208602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Lectura recomendada</a:t>
            </a:r>
            <a:endParaRPr lang="en-NZ" sz="1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451CF-8565-5EB0-8363-7F5A50B3D87E}"/>
              </a:ext>
            </a:extLst>
          </p:cNvPr>
          <p:cNvSpPr/>
          <p:nvPr/>
        </p:nvSpPr>
        <p:spPr>
          <a:xfrm>
            <a:off x="6024661" y="4246212"/>
            <a:ext cx="1191491" cy="103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911C4-A937-B0FD-A105-5298190E8112}"/>
              </a:ext>
            </a:extLst>
          </p:cNvPr>
          <p:cNvSpPr/>
          <p:nvPr/>
        </p:nvSpPr>
        <p:spPr>
          <a:xfrm>
            <a:off x="7958360" y="1782082"/>
            <a:ext cx="1191491" cy="103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6290C-19A1-427C-D9F9-88B2AF3193BF}"/>
              </a:ext>
            </a:extLst>
          </p:cNvPr>
          <p:cNvSpPr/>
          <p:nvPr/>
        </p:nvSpPr>
        <p:spPr>
          <a:xfrm>
            <a:off x="9977660" y="4209242"/>
            <a:ext cx="1191491" cy="103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16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406C30-2350-FD24-1CBA-86902A9012E8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79E84A61-0CE7-B4F1-41B0-F198807A5933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D0F9F-37CB-B2A4-F22D-1943F603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2" y="1337481"/>
            <a:ext cx="5118120" cy="3465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ED2B5-8F84-4F64-C696-EF98D29C4FAD}"/>
              </a:ext>
            </a:extLst>
          </p:cNvPr>
          <p:cNvSpPr txBox="1"/>
          <p:nvPr/>
        </p:nvSpPr>
        <p:spPr>
          <a:xfrm>
            <a:off x="2015127" y="5508636"/>
            <a:ext cx="2086025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</a:rPr>
              <a:t>Lectura recomendada</a:t>
            </a:r>
            <a:endParaRPr lang="en-NZ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12E4F-5162-9C53-AB89-F174245C0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945" y="1064524"/>
            <a:ext cx="4171315" cy="53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16DDC-C30B-DE8A-0234-B3C59E45416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2B36EE-FBD0-B684-CE2E-3BFA19952EE1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2370A-3C48-AC27-2444-9385EC61E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5" y="3412902"/>
            <a:ext cx="5384042" cy="2053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65764-CA65-4C7C-3CE0-96AB134E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89" y="1120473"/>
            <a:ext cx="5500048" cy="1737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32883-D656-8404-928D-A4F8627E9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223" y="5621733"/>
            <a:ext cx="2369314" cy="231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898748-60B3-906B-D38F-F294A4E8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014" y="3182699"/>
            <a:ext cx="2516456" cy="1505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B617F0-ED0D-F7E8-85FC-8ADEDE4A5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001" y="1587809"/>
            <a:ext cx="3730195" cy="37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16DDC-C30B-DE8A-0234-B3C59E45416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2B36EE-FBD0-B684-CE2E-3BFA19952EE1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BE1DE-DFCC-EA17-C9E1-5AF882D6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78" y="1593186"/>
            <a:ext cx="4441013" cy="4363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DBE17-3A1C-D16C-3922-96EE696A1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67" y="1628523"/>
            <a:ext cx="4118285" cy="4043407"/>
          </a:xfrm>
          <a:prstGeom prst="rect">
            <a:avLst/>
          </a:prstGeom>
        </p:spPr>
      </p:pic>
      <p:sp>
        <p:nvSpPr>
          <p:cNvPr id="8" name="CuadroTexto 2">
            <a:extLst>
              <a:ext uri="{FF2B5EF4-FFF2-40B4-BE49-F238E27FC236}">
                <a16:creationId xmlns:a16="http://schemas.microsoft.com/office/drawing/2014/main" id="{F37DBBD3-949C-FEE4-C57B-AD030E1044D1}"/>
              </a:ext>
            </a:extLst>
          </p:cNvPr>
          <p:cNvSpPr txBox="1"/>
          <p:nvPr/>
        </p:nvSpPr>
        <p:spPr>
          <a:xfrm>
            <a:off x="6050624" y="6519446"/>
            <a:ext cx="6141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dirty="0"/>
              <a:t>Montoro </a:t>
            </a:r>
            <a:r>
              <a:rPr lang="es-CO" sz="1600" i="1" dirty="0"/>
              <a:t>et al</a:t>
            </a:r>
            <a:r>
              <a:rPr lang="es-CO" sz="1600" dirty="0"/>
              <a:t>, </a:t>
            </a:r>
            <a:r>
              <a:rPr lang="es-CO" sz="1600" dirty="0" err="1"/>
              <a:t>Nature</a:t>
            </a:r>
            <a:r>
              <a:rPr lang="es-CO" sz="1600" dirty="0"/>
              <a:t>,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BEAD2-DD5C-E095-13D0-7023FF4DDAA3}"/>
              </a:ext>
            </a:extLst>
          </p:cNvPr>
          <p:cNvSpPr/>
          <p:nvPr/>
        </p:nvSpPr>
        <p:spPr>
          <a:xfrm>
            <a:off x="10031104" y="1534454"/>
            <a:ext cx="593678" cy="48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8B3418-6377-B7AD-57C3-20E34994D5A6}"/>
              </a:ext>
            </a:extLst>
          </p:cNvPr>
          <p:cNvSpPr/>
          <p:nvPr/>
        </p:nvSpPr>
        <p:spPr>
          <a:xfrm>
            <a:off x="6781765" y="5606910"/>
            <a:ext cx="593678" cy="488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6803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16DDC-C30B-DE8A-0234-B3C59E45416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2B36EE-FBD0-B684-CE2E-3BFA19952EE1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F90E8-38A0-103C-1A4D-483809FB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60" y="1625203"/>
            <a:ext cx="7852998" cy="34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2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245F0B-0643-6090-BDC4-7E9F4B76DEDB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0CB6BB4-3246-7CDE-4C71-78215E9E5870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174E7A7-DAAB-4712-885C-17F5DDE2A1C7}"/>
              </a:ext>
            </a:extLst>
          </p:cNvPr>
          <p:cNvSpPr txBox="1"/>
          <p:nvPr/>
        </p:nvSpPr>
        <p:spPr>
          <a:xfrm>
            <a:off x="125767" y="-2547"/>
            <a:ext cx="890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Generalidades e introducción de términos</a:t>
            </a:r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0">
            <a:extLst>
              <a:ext uri="{FF2B5EF4-FFF2-40B4-BE49-F238E27FC236}">
                <a16:creationId xmlns:a16="http://schemas.microsoft.com/office/drawing/2014/main" id="{BB7D8437-B595-A92F-AA83-205CEEB8C2AF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Existe en cambio en el enfoque como estudiamos biología molecular y celular.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6CE6A-FA35-2DC6-9035-EF36A75AE6E9}"/>
              </a:ext>
            </a:extLst>
          </p:cNvPr>
          <p:cNvSpPr txBox="1"/>
          <p:nvPr/>
        </p:nvSpPr>
        <p:spPr>
          <a:xfrm>
            <a:off x="6095999" y="6488668"/>
            <a:ext cx="614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O" dirty="0"/>
              <a:t>https://ccsb.scripps.edu/goodsell/machinery-of-life/</a:t>
            </a: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ECDD4190-43CD-DE3A-8BB7-193372D35D1B}"/>
              </a:ext>
            </a:extLst>
          </p:cNvPr>
          <p:cNvSpPr txBox="1"/>
          <p:nvPr/>
        </p:nvSpPr>
        <p:spPr>
          <a:xfrm>
            <a:off x="3737318" y="5468037"/>
            <a:ext cx="807239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Experimentos a gran escala y análisis computacionales son útiles para entender la complejidad de los sistemas biológicos.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8D59B-B143-66E9-A80A-1F9DBDA7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7" y="1953413"/>
            <a:ext cx="4532092" cy="2996111"/>
          </a:xfrm>
          <a:prstGeom prst="rect">
            <a:avLst/>
          </a:prstGeom>
        </p:spPr>
      </p:pic>
      <p:pic>
        <p:nvPicPr>
          <p:cNvPr id="6" name="Picture 6" descr="Genome">
            <a:extLst>
              <a:ext uri="{FF2B5EF4-FFF2-40B4-BE49-F238E27FC236}">
                <a16:creationId xmlns:a16="http://schemas.microsoft.com/office/drawing/2014/main" id="{01B0E254-818F-EC4D-0B05-042E306E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36" y="2047553"/>
            <a:ext cx="4931104" cy="27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3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0663-4BCC-08CB-77FE-D8FAD231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DC5F8F-6093-F5AF-996E-D6E91DAF313C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5E29E9-A689-0586-310D-B6DB231A9B0B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>
            <a:extLst>
              <a:ext uri="{FF2B5EF4-FFF2-40B4-BE49-F238E27FC236}">
                <a16:creationId xmlns:a16="http://schemas.microsoft.com/office/drawing/2014/main" id="{9273BDB2-E455-225B-E34C-46174E5C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BA5E39B3-C6F3-1D43-31A5-BD52E4FB905E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D091A99A-FAB3-B5E0-FEB5-1B0258E9A4F5}"/>
              </a:ext>
            </a:extLst>
          </p:cNvPr>
          <p:cNvSpPr txBox="1"/>
          <p:nvPr/>
        </p:nvSpPr>
        <p:spPr>
          <a:xfrm>
            <a:off x="6050624" y="6519446"/>
            <a:ext cx="6141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dirty="0" err="1"/>
              <a:t>Kuppe</a:t>
            </a:r>
            <a:r>
              <a:rPr lang="es-CO" sz="1600" dirty="0"/>
              <a:t> </a:t>
            </a:r>
            <a:r>
              <a:rPr lang="es-CO" sz="1600" i="1" dirty="0"/>
              <a:t>et al</a:t>
            </a:r>
            <a:r>
              <a:rPr lang="es-CO" sz="1600" dirty="0"/>
              <a:t>, </a:t>
            </a:r>
            <a:r>
              <a:rPr lang="es-CO" sz="1600" dirty="0" err="1"/>
              <a:t>Nature</a:t>
            </a:r>
            <a:r>
              <a:rPr lang="es-CO" sz="1600" dirty="0"/>
              <a:t>, 2020; </a:t>
            </a:r>
            <a:r>
              <a:rPr lang="es-CO" sz="1600" dirty="0">
                <a:hlinkClick r:id="rId3"/>
              </a:rPr>
              <a:t>https://www.activemotif.com/blog-atac-seq</a:t>
            </a:r>
            <a:endParaRPr lang="es-CO" sz="1600" dirty="0"/>
          </a:p>
        </p:txBody>
      </p:sp>
      <p:pic>
        <p:nvPicPr>
          <p:cNvPr id="2052" name="Picture 4" descr="A diagram showcasing the stages of a multiomics process.">
            <a:extLst>
              <a:ext uri="{FF2B5EF4-FFF2-40B4-BE49-F238E27FC236}">
                <a16:creationId xmlns:a16="http://schemas.microsoft.com/office/drawing/2014/main" id="{5C52A6F9-37B0-F62E-E37B-42D12C93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9" y="1949567"/>
            <a:ext cx="6891841" cy="26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56256FD6-B394-7220-436F-D86FDCBBE9DA}"/>
              </a:ext>
            </a:extLst>
          </p:cNvPr>
          <p:cNvSpPr txBox="1"/>
          <p:nvPr/>
        </p:nvSpPr>
        <p:spPr>
          <a:xfrm>
            <a:off x="4473541" y="5905889"/>
            <a:ext cx="27485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Transcriptómica espacial</a:t>
            </a:r>
          </a:p>
        </p:txBody>
      </p:sp>
      <p:pic>
        <p:nvPicPr>
          <p:cNvPr id="7174" name="Picture 6" descr="Spatial Transcriptomics: Five Applications - Single Cell Discoveries">
            <a:extLst>
              <a:ext uri="{FF2B5EF4-FFF2-40B4-BE49-F238E27FC236}">
                <a16:creationId xmlns:a16="http://schemas.microsoft.com/office/drawing/2014/main" id="{3526811E-CDC4-144F-5C4B-8BC66D10E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2499"/>
          <a:stretch/>
        </p:blipFill>
        <p:spPr bwMode="auto">
          <a:xfrm>
            <a:off x="7609973" y="2036505"/>
            <a:ext cx="3838074" cy="27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16DDC-C30B-DE8A-0234-B3C59E45416D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2B36EE-FBD0-B684-CE2E-3BFA19952EE1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7096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Ejemplos de aplicaciones clínicas</a:t>
            </a:r>
          </a:p>
        </p:txBody>
      </p:sp>
      <p:sp>
        <p:nvSpPr>
          <p:cNvPr id="6" name="CuadroTexto 2">
            <a:extLst>
              <a:ext uri="{FF2B5EF4-FFF2-40B4-BE49-F238E27FC236}">
                <a16:creationId xmlns:a16="http://schemas.microsoft.com/office/drawing/2014/main" id="{59CD6099-F03E-4D22-D624-FEF175BB3869}"/>
              </a:ext>
            </a:extLst>
          </p:cNvPr>
          <p:cNvSpPr txBox="1"/>
          <p:nvPr/>
        </p:nvSpPr>
        <p:spPr>
          <a:xfrm>
            <a:off x="6050624" y="6519446"/>
            <a:ext cx="6141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dirty="0" err="1"/>
              <a:t>Kuppe</a:t>
            </a:r>
            <a:r>
              <a:rPr lang="es-CO" sz="1600" dirty="0"/>
              <a:t> </a:t>
            </a:r>
            <a:r>
              <a:rPr lang="es-CO" sz="1600" i="1" dirty="0"/>
              <a:t>et al</a:t>
            </a:r>
            <a:r>
              <a:rPr lang="es-CO" sz="1600" dirty="0"/>
              <a:t>, </a:t>
            </a:r>
            <a:r>
              <a:rPr lang="es-CO" sz="1600" dirty="0" err="1"/>
              <a:t>Nature</a:t>
            </a:r>
            <a:r>
              <a:rPr lang="es-CO" sz="1600" dirty="0"/>
              <a:t>,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0F152-1D68-27B7-9284-2C5DDE1B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650" y="1105651"/>
            <a:ext cx="8536535" cy="4903263"/>
          </a:xfrm>
          <a:prstGeom prst="rect">
            <a:avLst/>
          </a:prstGeom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95B1EEE7-518C-0496-D41C-D263A8FA3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3" b="57519"/>
          <a:stretch/>
        </p:blipFill>
        <p:spPr bwMode="auto">
          <a:xfrm>
            <a:off x="203283" y="1525149"/>
            <a:ext cx="3308367" cy="40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ED197-70C7-7362-C598-78B53F124049}"/>
              </a:ext>
            </a:extLst>
          </p:cNvPr>
          <p:cNvSpPr/>
          <p:nvPr/>
        </p:nvSpPr>
        <p:spPr>
          <a:xfrm>
            <a:off x="2898039" y="1480757"/>
            <a:ext cx="657293" cy="173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938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12">
            <a:extLst>
              <a:ext uri="{FF2B5EF4-FFF2-40B4-BE49-F238E27FC236}">
                <a16:creationId xmlns:a16="http://schemas.microsoft.com/office/drawing/2014/main" id="{75217293-8F22-9778-9A93-0E8127F88FA6}"/>
              </a:ext>
            </a:extLst>
          </p:cNvPr>
          <p:cNvSpPr txBox="1"/>
          <p:nvPr/>
        </p:nvSpPr>
        <p:spPr>
          <a:xfrm>
            <a:off x="7074854" y="495849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CO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Gene Dna Editing Vector Concept In Bright Colors Stock Vector -  Illustration of biotechnology, genetic: 134858210">
            <a:extLst>
              <a:ext uri="{FF2B5EF4-FFF2-40B4-BE49-F238E27FC236}">
                <a16:creationId xmlns:a16="http://schemas.microsoft.com/office/drawing/2014/main" id="{2D5F4543-048E-3C4C-39AF-BDB0A7D72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9" t="14667" r="28729" b="19407"/>
          <a:stretch/>
        </p:blipFill>
        <p:spPr bwMode="auto">
          <a:xfrm>
            <a:off x="1977054" y="871777"/>
            <a:ext cx="2741966" cy="493847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DA1B6-0365-7EF5-69FE-A6BFB7D8EFE2}"/>
              </a:ext>
            </a:extLst>
          </p:cNvPr>
          <p:cNvSpPr txBox="1"/>
          <p:nvPr/>
        </p:nvSpPr>
        <p:spPr>
          <a:xfrm>
            <a:off x="6096000" y="2529155"/>
            <a:ext cx="538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Preguntas?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A9B0D-EE90-313E-E382-DD22907F45F7}"/>
              </a:ext>
            </a:extLst>
          </p:cNvPr>
          <p:cNvSpPr txBox="1"/>
          <p:nvPr/>
        </p:nvSpPr>
        <p:spPr>
          <a:xfrm>
            <a:off x="9030990" y="5917053"/>
            <a:ext cx="2317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hlinkClick r:id="rId4"/>
              </a:rPr>
              <a:t>oortegar@unal.edu.co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6729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8BD863-EF34-E0D7-8BE3-52C080B94D26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1BD9F43-935E-C2C9-6AD4-5E84E621ACB6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174E7A7-DAAB-4712-885C-17F5DDE2A1C7}"/>
              </a:ext>
            </a:extLst>
          </p:cNvPr>
          <p:cNvSpPr txBox="1"/>
          <p:nvPr/>
        </p:nvSpPr>
        <p:spPr>
          <a:xfrm>
            <a:off x="125767" y="-2547"/>
            <a:ext cx="890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Generalidades e introducción de términos</a:t>
            </a:r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The advantages of metabolomics over other omics. | Download Scientific  Diagram">
            <a:extLst>
              <a:ext uri="{FF2B5EF4-FFF2-40B4-BE49-F238E27FC236}">
                <a16:creationId xmlns:a16="http://schemas.microsoft.com/office/drawing/2014/main" id="{013D750A-04DF-7BA6-6457-9E102FD35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6"/>
          <a:stretch/>
        </p:blipFill>
        <p:spPr bwMode="auto">
          <a:xfrm>
            <a:off x="1480370" y="1800761"/>
            <a:ext cx="4294787" cy="449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10">
            <a:extLst>
              <a:ext uri="{FF2B5EF4-FFF2-40B4-BE49-F238E27FC236}">
                <a16:creationId xmlns:a16="http://schemas.microsoft.com/office/drawing/2014/main" id="{98E6C5DD-71C9-05B0-72EC-1A9263A5621E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El nacimiento de las ciencias “</a:t>
            </a:r>
            <a:r>
              <a:rPr lang="es-CO" sz="2800" dirty="0" err="1"/>
              <a:t>omicas</a:t>
            </a:r>
            <a:r>
              <a:rPr lang="es-CO" sz="2800" dirty="0"/>
              <a:t>”.</a:t>
            </a: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E7CE1ACE-C131-EE5A-077B-F8930DF78890}"/>
              </a:ext>
            </a:extLst>
          </p:cNvPr>
          <p:cNvSpPr txBox="1"/>
          <p:nvPr/>
        </p:nvSpPr>
        <p:spPr>
          <a:xfrm>
            <a:off x="6873986" y="2736502"/>
            <a:ext cx="4415806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CO" sz="2400" dirty="0"/>
              <a:t>El sufijo </a:t>
            </a:r>
            <a:r>
              <a:rPr lang="es-CO" sz="2400" i="1" dirty="0"/>
              <a:t>–</a:t>
            </a:r>
            <a:r>
              <a:rPr lang="es-CO" sz="2400" i="1" dirty="0" err="1"/>
              <a:t>omico</a:t>
            </a:r>
            <a:r>
              <a:rPr lang="es-CO" sz="2400" i="1" dirty="0"/>
              <a:t> </a:t>
            </a:r>
            <a:r>
              <a:rPr lang="es-CO" sz="2400" dirty="0"/>
              <a:t>en biología se refiere al estudio de la totalidad de un grupo de biomoléculas.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8A0EE8-3EAC-B9B9-20F6-F662C535F150}"/>
              </a:ext>
            </a:extLst>
          </p:cNvPr>
          <p:cNvSpPr/>
          <p:nvPr/>
        </p:nvSpPr>
        <p:spPr>
          <a:xfrm>
            <a:off x="5555655" y="1824728"/>
            <a:ext cx="691816" cy="605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3BC51-C48C-6589-423B-BDC3D2529891}"/>
              </a:ext>
            </a:extLst>
          </p:cNvPr>
          <p:cNvSpPr/>
          <p:nvPr/>
        </p:nvSpPr>
        <p:spPr>
          <a:xfrm>
            <a:off x="5711966" y="5403359"/>
            <a:ext cx="691816" cy="605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B37407-2143-DA26-4565-E432F0C18EEB}"/>
              </a:ext>
            </a:extLst>
          </p:cNvPr>
          <p:cNvSpPr txBox="1"/>
          <p:nvPr/>
        </p:nvSpPr>
        <p:spPr>
          <a:xfrm>
            <a:off x="6057874" y="6488666"/>
            <a:ext cx="614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Yu </a:t>
            </a:r>
            <a:r>
              <a:rPr lang="en-NZ" i="1" dirty="0"/>
              <a:t>et al</a:t>
            </a:r>
            <a:r>
              <a:rPr lang="en-NZ" dirty="0"/>
              <a:t>, </a:t>
            </a:r>
            <a:r>
              <a:rPr lang="en-NZ" dirty="0" err="1"/>
              <a:t>Oncotarget</a:t>
            </a:r>
            <a:r>
              <a:rPr lang="en-NZ" dirty="0"/>
              <a:t>,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EB377-FD28-E6DD-D422-DAD0BA6EC583}"/>
              </a:ext>
            </a:extLst>
          </p:cNvPr>
          <p:cNvSpPr txBox="1"/>
          <p:nvPr/>
        </p:nvSpPr>
        <p:spPr>
          <a:xfrm>
            <a:off x="4217069" y="2097768"/>
            <a:ext cx="192211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sz="1200" b="1" dirty="0"/>
              <a:t>~20,000 genes</a:t>
            </a:r>
          </a:p>
        </p:txBody>
      </p:sp>
    </p:spTree>
    <p:extLst>
      <p:ext uri="{BB962C8B-B14F-4D97-AF65-F5344CB8AC3E}">
        <p14:creationId xmlns:p14="http://schemas.microsoft.com/office/powerpoint/2010/main" val="18930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4AF7B7-54EE-8929-3842-46C8E77A842E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7D66121-61DC-86B5-9AC0-92B4B8A49258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3489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Transcriptómica</a:t>
            </a: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ACBA8DE5-9781-D7DD-72DC-3AADBABC136A}"/>
              </a:ext>
            </a:extLst>
          </p:cNvPr>
          <p:cNvSpPr txBox="1"/>
          <p:nvPr/>
        </p:nvSpPr>
        <p:spPr>
          <a:xfrm>
            <a:off x="125767" y="995290"/>
            <a:ext cx="11683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¿Qué es el transcriptoma?</a:t>
            </a:r>
          </a:p>
          <a:p>
            <a:r>
              <a:rPr lang="es-ES" sz="2800" dirty="0"/>
              <a:t>El conjunto de todas las moléculas de ARN presentes en una célula o grupo de células en un momento determinado.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434E3A8-0062-DE46-1757-55F80DF33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4" r="14163"/>
          <a:stretch/>
        </p:blipFill>
        <p:spPr>
          <a:xfrm>
            <a:off x="651836" y="2495026"/>
            <a:ext cx="6879036" cy="3708826"/>
          </a:xfrm>
          <a:prstGeom prst="rect">
            <a:avLst/>
          </a:prstGeom>
        </p:spPr>
      </p:pic>
      <p:sp>
        <p:nvSpPr>
          <p:cNvPr id="4" name="CuadroTexto 11">
            <a:extLst>
              <a:ext uri="{FF2B5EF4-FFF2-40B4-BE49-F238E27FC236}">
                <a16:creationId xmlns:a16="http://schemas.microsoft.com/office/drawing/2014/main" id="{86162A9F-B9B1-B20A-EAEC-C31AC1BDE10A}"/>
              </a:ext>
            </a:extLst>
          </p:cNvPr>
          <p:cNvSpPr txBox="1"/>
          <p:nvPr/>
        </p:nvSpPr>
        <p:spPr>
          <a:xfrm>
            <a:off x="7818972" y="3771445"/>
            <a:ext cx="3192753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Identificación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Cuantificación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B6471-C9D3-CD11-2D4D-669596A175FC}"/>
              </a:ext>
            </a:extLst>
          </p:cNvPr>
          <p:cNvSpPr txBox="1"/>
          <p:nvPr/>
        </p:nvSpPr>
        <p:spPr>
          <a:xfrm>
            <a:off x="1353312" y="6273225"/>
            <a:ext cx="108386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sz="1600" dirty="0"/>
              <a:t>https://www.khanacademy.org/science/ap-biology/gene-expression-and-regulation/translation/a/intro-to-gene-expression-central-dogma</a:t>
            </a:r>
          </a:p>
        </p:txBody>
      </p:sp>
    </p:spTree>
    <p:extLst>
      <p:ext uri="{BB962C8B-B14F-4D97-AF65-F5344CB8AC3E}">
        <p14:creationId xmlns:p14="http://schemas.microsoft.com/office/powerpoint/2010/main" val="41220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9E2918-B18F-B8FA-3833-07C86342AACE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D29C9C-BF66-56F2-FABC-056C0358D70D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3489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Transcriptómica</a:t>
            </a: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ACBA8DE5-9781-D7DD-72DC-3AADBABC136A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</a:t>
            </a:r>
            <a:r>
              <a:rPr lang="es-ES" sz="2800" b="1" dirty="0"/>
              <a:t>Por qué es importante el transcriptoma</a:t>
            </a:r>
            <a:r>
              <a:rPr lang="es-CO" sz="2800" b="1" dirty="0"/>
              <a:t>?</a:t>
            </a: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E98356D7-5BD3-4C1E-EF4E-B2795A55B4E3}"/>
              </a:ext>
            </a:extLst>
          </p:cNvPr>
          <p:cNvSpPr txBox="1"/>
          <p:nvPr/>
        </p:nvSpPr>
        <p:spPr>
          <a:xfrm>
            <a:off x="6698292" y="2872457"/>
            <a:ext cx="530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A diferencia del genoma, el transcriptoma es </a:t>
            </a:r>
            <a:r>
              <a:rPr lang="es-CO" sz="2400" b="1" dirty="0"/>
              <a:t>variable</a:t>
            </a:r>
            <a:r>
              <a:rPr lang="es-CO" sz="2400" dirty="0"/>
              <a:t> en </a:t>
            </a:r>
            <a:r>
              <a:rPr lang="es-CO" sz="2400" b="1" dirty="0"/>
              <a:t>lugar, tiempo </a:t>
            </a:r>
            <a:r>
              <a:rPr lang="es-CO" sz="2400" dirty="0"/>
              <a:t>y respuesta a </a:t>
            </a:r>
            <a:r>
              <a:rPr lang="es-CO" sz="2400" b="1" dirty="0"/>
              <a:t>estímulos</a:t>
            </a:r>
            <a:r>
              <a:rPr lang="es-CO" sz="2400" dirty="0"/>
              <a:t>.</a:t>
            </a:r>
          </a:p>
        </p:txBody>
      </p:sp>
      <p:pic>
        <p:nvPicPr>
          <p:cNvPr id="8" name="Imagen 12" descr="Un pez de color gris&#10;&#10;Descripción generada automáticamente con confianza media">
            <a:extLst>
              <a:ext uri="{FF2B5EF4-FFF2-40B4-BE49-F238E27FC236}">
                <a16:creationId xmlns:a16="http://schemas.microsoft.com/office/drawing/2014/main" id="{A99BC500-F5B2-1ED3-E8E1-D332BFA84E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26875" r="5845" b="20006"/>
          <a:stretch/>
        </p:blipFill>
        <p:spPr>
          <a:xfrm flipH="1">
            <a:off x="7501245" y="1761138"/>
            <a:ext cx="2593851" cy="1155619"/>
          </a:xfrm>
          <a:prstGeom prst="rect">
            <a:avLst/>
          </a:prstGeom>
        </p:spPr>
      </p:pic>
      <p:pic>
        <p:nvPicPr>
          <p:cNvPr id="9" name="Picture 10" descr="Zebrafish embryonic development">
            <a:extLst>
              <a:ext uri="{FF2B5EF4-FFF2-40B4-BE49-F238E27FC236}">
                <a16:creationId xmlns:a16="http://schemas.microsoft.com/office/drawing/2014/main" id="{F6638F65-7EF7-40A0-99AB-F0538EC8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5" y="4157307"/>
            <a:ext cx="2413466" cy="160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DbupF2AV0AAOYGN">
            <a:hlinkClick r:id="" action="ppaction://media"/>
            <a:extLst>
              <a:ext uri="{FF2B5EF4-FFF2-40B4-BE49-F238E27FC236}">
                <a16:creationId xmlns:a16="http://schemas.microsoft.com/office/drawing/2014/main" id="{53BBFF69-589E-BC73-DE8B-57A10CDFE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192" y="1915220"/>
            <a:ext cx="4783432" cy="3986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0798F-19B6-5CD7-9B0A-E44E4560F209}"/>
              </a:ext>
            </a:extLst>
          </p:cNvPr>
          <p:cNvSpPr txBox="1"/>
          <p:nvPr/>
        </p:nvSpPr>
        <p:spPr>
          <a:xfrm>
            <a:off x="3499103" y="6477747"/>
            <a:ext cx="869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Farrell </a:t>
            </a:r>
            <a:r>
              <a:rPr lang="en-NZ" i="1" dirty="0"/>
              <a:t>et al</a:t>
            </a:r>
            <a:r>
              <a:rPr lang="en-NZ" dirty="0"/>
              <a:t>, Science, 2018</a:t>
            </a:r>
          </a:p>
        </p:txBody>
      </p:sp>
    </p:spTree>
    <p:extLst>
      <p:ext uri="{BB962C8B-B14F-4D97-AF65-F5344CB8AC3E}">
        <p14:creationId xmlns:p14="http://schemas.microsoft.com/office/powerpoint/2010/main" val="9750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9E2918-B18F-B8FA-3833-07C86342AACE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D29C9C-BF66-56F2-FABC-056C0358D70D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3489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Transcriptómica</a:t>
            </a:r>
          </a:p>
        </p:txBody>
      </p:sp>
      <p:sp>
        <p:nvSpPr>
          <p:cNvPr id="2" name="CuadroTexto 10">
            <a:extLst>
              <a:ext uri="{FF2B5EF4-FFF2-40B4-BE49-F238E27FC236}">
                <a16:creationId xmlns:a16="http://schemas.microsoft.com/office/drawing/2014/main" id="{ACBA8DE5-9781-D7DD-72DC-3AADBABC136A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¿</a:t>
            </a:r>
            <a:r>
              <a:rPr lang="es-ES" sz="2800" b="1" dirty="0"/>
              <a:t>Por qué es importante el transcriptoma</a:t>
            </a:r>
            <a:r>
              <a:rPr lang="es-CO" sz="2800" b="1" dirty="0"/>
              <a:t>?</a:t>
            </a: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E98356D7-5BD3-4C1E-EF4E-B2795A55B4E3}"/>
              </a:ext>
            </a:extLst>
          </p:cNvPr>
          <p:cNvSpPr txBox="1"/>
          <p:nvPr/>
        </p:nvSpPr>
        <p:spPr>
          <a:xfrm>
            <a:off x="6698292" y="2872457"/>
            <a:ext cx="530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A diferencia del genoma, el transcriptoma es </a:t>
            </a:r>
            <a:r>
              <a:rPr lang="es-CO" sz="2400" b="1" dirty="0"/>
              <a:t>variable</a:t>
            </a:r>
            <a:r>
              <a:rPr lang="es-CO" sz="2400" dirty="0"/>
              <a:t> en </a:t>
            </a:r>
            <a:r>
              <a:rPr lang="es-CO" sz="2400" b="1" dirty="0"/>
              <a:t>lugar, tiempo </a:t>
            </a:r>
            <a:r>
              <a:rPr lang="es-CO" sz="2400" dirty="0"/>
              <a:t>y respuesta a </a:t>
            </a:r>
            <a:r>
              <a:rPr lang="es-CO" sz="2400" b="1" dirty="0"/>
              <a:t>estímulos</a:t>
            </a:r>
            <a:r>
              <a:rPr lang="es-CO" sz="2400" dirty="0"/>
              <a:t>.</a:t>
            </a:r>
          </a:p>
        </p:txBody>
      </p:sp>
      <p:pic>
        <p:nvPicPr>
          <p:cNvPr id="8" name="Imagen 12" descr="Un pez de color gris&#10;&#10;Descripción generada automáticamente con confianza media">
            <a:extLst>
              <a:ext uri="{FF2B5EF4-FFF2-40B4-BE49-F238E27FC236}">
                <a16:creationId xmlns:a16="http://schemas.microsoft.com/office/drawing/2014/main" id="{A99BC500-F5B2-1ED3-E8E1-D332BFA84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26875" r="5845" b="20006"/>
          <a:stretch/>
        </p:blipFill>
        <p:spPr>
          <a:xfrm flipH="1">
            <a:off x="7501245" y="1761138"/>
            <a:ext cx="2593851" cy="1155619"/>
          </a:xfrm>
          <a:prstGeom prst="rect">
            <a:avLst/>
          </a:prstGeom>
        </p:spPr>
      </p:pic>
      <p:pic>
        <p:nvPicPr>
          <p:cNvPr id="9" name="Picture 10" descr="Zebrafish embryonic development">
            <a:extLst>
              <a:ext uri="{FF2B5EF4-FFF2-40B4-BE49-F238E27FC236}">
                <a16:creationId xmlns:a16="http://schemas.microsoft.com/office/drawing/2014/main" id="{F6638F65-7EF7-40A0-99AB-F0538EC8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5" y="4157307"/>
            <a:ext cx="2413466" cy="160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0798F-19B6-5CD7-9B0A-E44E4560F209}"/>
              </a:ext>
            </a:extLst>
          </p:cNvPr>
          <p:cNvSpPr txBox="1"/>
          <p:nvPr/>
        </p:nvSpPr>
        <p:spPr>
          <a:xfrm>
            <a:off x="3499103" y="6477747"/>
            <a:ext cx="8692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Farrell </a:t>
            </a:r>
            <a:r>
              <a:rPr lang="en-NZ" i="1" dirty="0"/>
              <a:t>et al</a:t>
            </a:r>
            <a:r>
              <a:rPr lang="en-NZ" dirty="0"/>
              <a:t>, Science, 2018</a:t>
            </a:r>
          </a:p>
        </p:txBody>
      </p:sp>
      <p:pic>
        <p:nvPicPr>
          <p:cNvPr id="31746" name="Picture 2" descr="Single-cell reconstruction of developmental trajectories during zebrafish  embryogenesis | Science">
            <a:extLst>
              <a:ext uri="{FF2B5EF4-FFF2-40B4-BE49-F238E27FC236}">
                <a16:creationId xmlns:a16="http://schemas.microsoft.com/office/drawing/2014/main" id="{22F22798-4814-74AB-77B6-2E2F8414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71" y="1931323"/>
            <a:ext cx="5246912" cy="398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49BA6B-C2D3-46DF-95AB-41F77D061094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E5FB1B0-515B-C9CF-F388-4407CDEDC2E2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3489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Transcriptómica</a:t>
            </a: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EE3A84A2-2F99-3FE8-4CB3-FF8FB47B6E87}"/>
              </a:ext>
            </a:extLst>
          </p:cNvPr>
          <p:cNvSpPr txBox="1"/>
          <p:nvPr/>
        </p:nvSpPr>
        <p:spPr>
          <a:xfrm>
            <a:off x="125767" y="995290"/>
            <a:ext cx="11683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¿Cómo puedo utilizar los estudios de transcriptómica?</a:t>
            </a:r>
            <a:endParaRPr lang="es-CO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Identificación de </a:t>
            </a:r>
            <a:r>
              <a:rPr lang="es-ES" sz="2800" b="1" dirty="0"/>
              <a:t>transcritos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Comparación de </a:t>
            </a:r>
            <a:r>
              <a:rPr lang="es-ES" sz="2800" b="1" dirty="0"/>
              <a:t>perfiles de expresión </a:t>
            </a:r>
            <a:r>
              <a:rPr lang="es-ES" sz="2800" dirty="0"/>
              <a:t>entre muestras.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Estudios de eventos de </a:t>
            </a:r>
            <a:r>
              <a:rPr lang="es-ES" sz="2800" b="1" dirty="0" err="1"/>
              <a:t>splicing</a:t>
            </a:r>
            <a:r>
              <a:rPr lang="es-ES" sz="2800" b="1" dirty="0"/>
              <a:t> (corte y empalme).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Detección de </a:t>
            </a:r>
            <a:r>
              <a:rPr lang="es-ES" sz="2800" b="1" dirty="0"/>
              <a:t>fusiones génicas (cáncer)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pic>
        <p:nvPicPr>
          <p:cNvPr id="4098" name="Picture 2" descr="Gene (DNA) is transcribed and spliced into mRNA inside the nucleus;... |  Download Scientific Diagram">
            <a:extLst>
              <a:ext uri="{FF2B5EF4-FFF2-40B4-BE49-F238E27FC236}">
                <a16:creationId xmlns:a16="http://schemas.microsoft.com/office/drawing/2014/main" id="{A1163929-CDF5-F11A-9668-DA43B060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27" y="3429000"/>
            <a:ext cx="5751465" cy="33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8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005D5F-3A04-556C-B4D5-7C9812F74A71}"/>
              </a:ext>
            </a:extLst>
          </p:cNvPr>
          <p:cNvSpPr/>
          <p:nvPr/>
        </p:nvSpPr>
        <p:spPr>
          <a:xfrm rot="16200000">
            <a:off x="5721136" y="-5721134"/>
            <a:ext cx="749727" cy="1219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A63D628-7292-78CE-2C61-BB43FE167194}"/>
              </a:ext>
            </a:extLst>
          </p:cNvPr>
          <p:cNvSpPr/>
          <p:nvPr/>
        </p:nvSpPr>
        <p:spPr>
          <a:xfrm rot="16200000">
            <a:off x="5776405" y="-5776403"/>
            <a:ext cx="639190" cy="1219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rchivo:Logotipo de la Universidad Nacional de Colombia.sv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914"/>
            <a:ext cx="849086" cy="8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D8D9210A-C9B3-9F34-3D51-0D3D8F9AD7C4}"/>
              </a:ext>
            </a:extLst>
          </p:cNvPr>
          <p:cNvSpPr txBox="1"/>
          <p:nvPr/>
        </p:nvSpPr>
        <p:spPr>
          <a:xfrm>
            <a:off x="125767" y="-2547"/>
            <a:ext cx="3489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Transcriptómica</a:t>
            </a:r>
          </a:p>
        </p:txBody>
      </p:sp>
      <p:sp>
        <p:nvSpPr>
          <p:cNvPr id="3" name="CuadroTexto 10">
            <a:extLst>
              <a:ext uri="{FF2B5EF4-FFF2-40B4-BE49-F238E27FC236}">
                <a16:creationId xmlns:a16="http://schemas.microsoft.com/office/drawing/2014/main" id="{EE3A84A2-2F99-3FE8-4CB3-FF8FB47B6E87}"/>
              </a:ext>
            </a:extLst>
          </p:cNvPr>
          <p:cNvSpPr txBox="1"/>
          <p:nvPr/>
        </p:nvSpPr>
        <p:spPr>
          <a:xfrm>
            <a:off x="125767" y="995290"/>
            <a:ext cx="1168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Secuenciación de RNA (RNA-</a:t>
            </a:r>
            <a:r>
              <a:rPr lang="es-CO" sz="2800" b="1" dirty="0" err="1"/>
              <a:t>seq</a:t>
            </a:r>
            <a:r>
              <a:rPr lang="es-CO" sz="2800" b="1" dirty="0"/>
              <a:t>)</a:t>
            </a:r>
            <a:endParaRPr lang="es-ES" sz="2800" dirty="0"/>
          </a:p>
        </p:txBody>
      </p:sp>
      <p:pic>
        <p:nvPicPr>
          <p:cNvPr id="2" name="Imagen 8">
            <a:extLst>
              <a:ext uri="{FF2B5EF4-FFF2-40B4-BE49-F238E27FC236}">
                <a16:creationId xmlns:a16="http://schemas.microsoft.com/office/drawing/2014/main" id="{AB3EEE48-8041-F5C5-B82B-66F4A4A3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51" y="1654765"/>
            <a:ext cx="6121319" cy="4778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37FCE-5709-CA86-8CE8-F6A934BF05BD}"/>
              </a:ext>
            </a:extLst>
          </p:cNvPr>
          <p:cNvSpPr txBox="1"/>
          <p:nvPr/>
        </p:nvSpPr>
        <p:spPr>
          <a:xfrm>
            <a:off x="5340095" y="6488666"/>
            <a:ext cx="685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NZ" dirty="0"/>
              <a:t>https://es.m.wikipedia.org/wiki/Archivo:Summary_of_RNA-Seq.svg</a:t>
            </a:r>
          </a:p>
        </p:txBody>
      </p:sp>
    </p:spTree>
    <p:extLst>
      <p:ext uri="{BB962C8B-B14F-4D97-AF65-F5344CB8AC3E}">
        <p14:creationId xmlns:p14="http://schemas.microsoft.com/office/powerpoint/2010/main" val="3865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9126</TotalTime>
  <Words>838</Words>
  <Application>Microsoft Office PowerPoint</Application>
  <PresentationFormat>Widescreen</PresentationFormat>
  <Paragraphs>105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Estudio de las ciencias “ómicas” en células únicas – de la básica a la clínica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Herencia no mendeliana</dc:title>
  <dc:creator>Administrador</dc:creator>
  <cp:lastModifiedBy>Oscar Ortega-Recalde</cp:lastModifiedBy>
  <cp:revision>45</cp:revision>
  <dcterms:created xsi:type="dcterms:W3CDTF">2023-03-02T17:56:36Z</dcterms:created>
  <dcterms:modified xsi:type="dcterms:W3CDTF">2025-02-05T18:38:40Z</dcterms:modified>
</cp:coreProperties>
</file>